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2" r:id="rId2"/>
    <p:sldId id="269" r:id="rId3"/>
    <p:sldId id="271" r:id="rId4"/>
    <p:sldId id="272" r:id="rId5"/>
    <p:sldId id="273" r:id="rId6"/>
    <p:sldId id="270" r:id="rId7"/>
    <p:sldId id="257" r:id="rId8"/>
    <p:sldId id="264" r:id="rId9"/>
    <p:sldId id="261" r:id="rId10"/>
    <p:sldId id="258" r:id="rId11"/>
    <p:sldId id="259" r:id="rId12"/>
    <p:sldId id="260" r:id="rId13"/>
    <p:sldId id="267" r:id="rId14"/>
    <p:sldId id="266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90F931-2729-42E3-A6DE-41E29E55FDAC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93A20-A462-4D8D-AD40-F55579FAF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493A20-A462-4D8D-AD40-F55579FAF05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62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782A1-4AE7-E15A-FF24-18728C6C9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E139BA-F0C1-504A-FE54-F54B249312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E03E1-DF24-8AC1-1855-D319FA6AA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2365-6CB0-4A4C-B31D-3780FB14F348}" type="datetime1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58D4E-860D-0D3B-F4F1-43CB64E1E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2F959-A809-C262-05D6-0DC057509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4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A6501-C7EA-A339-9B63-17ACF7C86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5B103F-8EA9-C292-348F-2D55D6CF8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16AC4-5CF2-061D-BABA-8DA601D87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E4C0C-7D5F-4343-AACE-7B292B06954F}" type="datetime1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24043-67CE-A01B-FCBC-9F3B8BDEB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6078A-D979-00B5-4255-36C174417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8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0F85A6-C3EA-AE48-D9B3-5D62596C8C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A988EB-E9CE-1BFE-40F5-A6FAADDBEE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02B51-2170-5C21-F9EE-3F66700A0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B277-292A-4F99-BF15-2C042B7DE05F}" type="datetime1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C290C-1755-82C8-0E88-299783837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EA8CE-16E7-1E08-6AD5-C4FE475D7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306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ECE14-DC04-46E7-C614-840AEAD2D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8E763-9132-A8A6-80FB-310625815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D376A-B6DB-9784-9463-3BC6269E5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A600-CCB5-464C-9575-F5963E4A7300}" type="datetime1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20132-28A9-9311-FEB2-83BE43B2A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B2AD5-8DE6-FABD-69E7-8FE71A71A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7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4BD15-E21A-109D-CFF2-EDD17479A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A23693-64A6-251D-5273-50A274186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54C01-2993-DDB0-554D-EF6ECF370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DE32-47F5-4839-B56A-586ED7D2304C}" type="datetime1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E151A-D8C2-E7B7-7377-C467A4DF0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38D8B-B627-9F0F-F8E6-E64F9BBF5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92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394B2-A22E-58D3-0E62-6831BC317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638B7-45AC-5904-BED8-660001B88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7A548-17AE-A343-E71A-39AA5C75E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A2C33-1617-7F98-19BC-0482863B0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8D35-296C-4648-8C17-BF0FE26D4DF0}" type="datetime1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022A4-2B1D-A3EF-6B2C-69E8F23FC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B17D3D-538C-41CE-D481-5BE723BC9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29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BC17B-D245-294D-D34A-EE7CA6DC8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14ED9-6A70-FC64-0E19-2BE6CA578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A29A4-23AB-2D8B-CB69-44B98D87D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99D28C-E460-D622-CF04-081453B3E8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26FF75-0825-6650-73BE-B3AF9054C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B4C623-11CE-3188-5DB3-B395708D3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903BD-99D7-48D2-8D62-ADA419AFB4FD}" type="datetime1">
              <a:rPr lang="en-US" smtClean="0"/>
              <a:t>5/25/2025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561E72-3518-86EC-D2C3-2B8F1E9AA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27AF1F-3DE5-A33B-C9B3-7D2F47159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0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53E39-700E-95F1-0A4D-E53336062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9067B9-E880-9966-019C-91A1E47C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A8EB4-0523-48AD-A519-58486F9CAFD0}" type="datetime1">
              <a:rPr lang="en-US" smtClean="0"/>
              <a:t>5/25/2025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9A2659-F43B-590A-EBD7-3E0C27A00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1A448-42D1-4317-36EF-4E0220350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2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313DF4-FE18-128D-0125-33A9FCB43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3E1E-E937-48E9-B477-2FB1626DF574}" type="datetime1">
              <a:rPr lang="en-US" smtClean="0"/>
              <a:t>5/25/2025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541A1F-64D8-C9B2-28A0-6935EB8AF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9229F2-20A7-E501-AAE9-A3124E897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9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BB402-A236-CDB9-FE65-394AA4349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C3175-4CE6-8C7A-81B8-D5E899EE1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904320-8D73-C0E8-B96F-EBBA21B4E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B2AFE-4903-20DC-A0C2-3E4444F4A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57AA-2FF3-49E8-81C8-291772917F34}" type="datetime1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1101DE-F8A9-7059-A117-761EC05FC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3D16A-F3D8-5D99-5E53-7F20F9287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58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36E08-C00C-C577-ECE3-F2647BCEF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60CA90-4094-F982-C85E-558EEB49C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FA5809-66B7-74A9-BC2F-9554ABD7E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93F705-5E17-9B09-6B59-49F3930A4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1D7E-9731-4244-A154-9E3FAEABE84F}" type="datetime1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9B0387-EA24-A3FD-42E2-8CFE2870F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BB4BDE-99A4-161B-0772-F9C02C143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7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477F3C-2DB3-B7E8-34C4-377DDCD37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DF31D-72C5-7304-C815-A3CE8054F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54178-21C0-43A2-3BB4-6977875BD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3512B3-6F31-4533-8C5E-CC20BE5A711E}" type="datetime1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58FE6-FAA6-5768-6983-21C72A9E89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268B0-A1CA-2618-A0A7-3817AB6028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6B205C-86D1-4A68-92EE-6C5EFE9FF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00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5DA5F8-F1E7-324C-B4D9-A078E8772B18}"/>
              </a:ext>
            </a:extLst>
          </p:cNvPr>
          <p:cNvSpPr txBox="1"/>
          <p:nvPr/>
        </p:nvSpPr>
        <p:spPr>
          <a:xfrm>
            <a:off x="3047246" y="1224977"/>
            <a:ext cx="609750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buNone/>
            </a:pPr>
            <a:r>
              <a:rPr lang="en-US" sz="3200" kern="1400" spc="-5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Identification of Misclassified </a:t>
            </a:r>
            <a:endParaRPr lang="en-US" sz="3600" kern="1400" spc="-50" dirty="0">
              <a:solidFill>
                <a:srgbClr val="0020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ctr"/>
            <a:r>
              <a:rPr lang="en-US" sz="3200" kern="1400" spc="-5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Medicaid Audits </a:t>
            </a:r>
            <a:endParaRPr lang="en-US" sz="3600" kern="1400" spc="-50" dirty="0">
              <a:solidFill>
                <a:srgbClr val="0020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39DCA2-DBC4-435A-E9C8-A79DF3681DDF}"/>
              </a:ext>
            </a:extLst>
          </p:cNvPr>
          <p:cNvSpPr txBox="1"/>
          <p:nvPr/>
        </p:nvSpPr>
        <p:spPr>
          <a:xfrm>
            <a:off x="3047246" y="2782669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A.E. Rodriguez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8C2C7C-2926-C919-1E77-8EA699176984}"/>
              </a:ext>
            </a:extLst>
          </p:cNvPr>
          <p:cNvSpPr txBox="1"/>
          <p:nvPr/>
        </p:nvSpPr>
        <p:spPr>
          <a:xfrm>
            <a:off x="3047246" y="3511815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55575" algn="ctr"/>
            <a:r>
              <a:rPr lang="en-US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M. F. Ahmed</a:t>
            </a:r>
            <a:endParaRPr lang="en-US" sz="1800" dirty="0">
              <a:solidFill>
                <a:srgbClr val="0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D7111B-6486-0114-C423-2DE94BCE4F67}"/>
              </a:ext>
            </a:extLst>
          </p:cNvPr>
          <p:cNvSpPr txBox="1"/>
          <p:nvPr/>
        </p:nvSpPr>
        <p:spPr>
          <a:xfrm>
            <a:off x="5600700" y="3152001"/>
            <a:ext cx="11173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&amp;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1106A31-DA23-C440-9A8D-3576B653AD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918" y="5391887"/>
            <a:ext cx="1456855" cy="116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874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99FD0B-6BDD-E1F9-6CB1-8E772982695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45027"/>
          <a:stretch/>
        </p:blipFill>
        <p:spPr>
          <a:xfrm>
            <a:off x="20" y="1282"/>
            <a:ext cx="12191980" cy="704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233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3E21FFD-1F39-4626-ADEC-9EE94EFFF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3377" y="643466"/>
            <a:ext cx="5445246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711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69941AF-A489-0A94-F988-5E1594AF55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443" y="0"/>
            <a:ext cx="67031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012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503A73-A13C-8012-C11A-4D26183E4CCE}"/>
              </a:ext>
            </a:extLst>
          </p:cNvPr>
          <p:cNvSpPr txBox="1"/>
          <p:nvPr/>
        </p:nvSpPr>
        <p:spPr>
          <a:xfrm>
            <a:off x="1455345" y="1569969"/>
            <a:ext cx="8213756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55575" algn="just">
              <a:buNone/>
            </a:pPr>
            <a:endParaRPr lang="en-US" sz="1400" b="1" dirty="0">
              <a:solidFill>
                <a:srgbClr val="0000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155575" algn="just">
              <a:buNone/>
            </a:pPr>
            <a:endParaRPr lang="en-US" sz="1400" dirty="0">
              <a:solidFill>
                <a:srgbClr val="0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 methods (</a:t>
            </a:r>
            <a:r>
              <a:rPr lang="en-US" sz="1400" b="1" i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 alia</a:t>
            </a:r>
            <a:r>
              <a:rPr lang="en-US" sz="1400" b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0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semi-supervised methods</a:t>
            </a:r>
            <a:r>
              <a:rPr lang="en-US" sz="1400" b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isolation forests</a:t>
            </a:r>
            <a:endParaRPr lang="en-US" sz="1400" b="1" dirty="0">
              <a:solidFill>
                <a:srgbClr val="FF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PRIDIT</a:t>
            </a:r>
            <a:endParaRPr lang="en-US" sz="1400" b="1" dirty="0">
              <a:solidFill>
                <a:srgbClr val="FF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local outlier probabilities </a:t>
            </a:r>
            <a:endParaRPr lang="en-US" sz="1400" b="1" dirty="0">
              <a:solidFill>
                <a:srgbClr val="FF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155575" algn="just">
              <a:buNone/>
            </a:pPr>
            <a:endParaRPr lang="en-US" sz="1400" dirty="0">
              <a:solidFill>
                <a:srgbClr val="0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D016F2-BAC1-15F2-094F-BFFD4496B96A}"/>
              </a:ext>
            </a:extLst>
          </p:cNvPr>
          <p:cNvSpPr txBox="1"/>
          <p:nvPr/>
        </p:nvSpPr>
        <p:spPr>
          <a:xfrm>
            <a:off x="1533053" y="706169"/>
            <a:ext cx="373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CAVEATS or OPPORTUNITIES</a:t>
            </a:r>
          </a:p>
        </p:txBody>
      </p:sp>
    </p:spTree>
    <p:extLst>
      <p:ext uri="{BB962C8B-B14F-4D97-AF65-F5344CB8AC3E}">
        <p14:creationId xmlns:p14="http://schemas.microsoft.com/office/powerpoint/2010/main" val="897628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D0EBC-0AD3-C5C3-0CF5-5A96DA17695E}"/>
              </a:ext>
            </a:extLst>
          </p:cNvPr>
          <p:cNvSpPr txBox="1"/>
          <p:nvPr/>
        </p:nvSpPr>
        <p:spPr>
          <a:xfrm>
            <a:off x="741144" y="1702053"/>
            <a:ext cx="996005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indent="-1714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fewer predictors? Optimal number of predictors?</a:t>
            </a:r>
          </a:p>
          <a:p>
            <a:pPr marR="0" algn="just"/>
            <a:r>
              <a:rPr lang="en-US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71450" marR="0" indent="-1714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impact of attribute noise </a:t>
            </a:r>
          </a:p>
          <a:p>
            <a:pPr marR="0" algn="just"/>
            <a:endParaRPr lang="en-US" sz="2400" dirty="0">
              <a:solidFill>
                <a:srgbClr val="0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-1714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sensitivity of </a:t>
            </a:r>
            <a:r>
              <a:rPr lang="en-US" sz="2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variance and </a:t>
            </a:r>
            <a:r>
              <a:rPr lang="en-US" sz="24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covariance between predictors on accuracy. </a:t>
            </a:r>
          </a:p>
          <a:p>
            <a:pPr marL="0" marR="0" indent="155575" algn="just">
              <a:buNone/>
            </a:pPr>
            <a:endParaRPr lang="en-US" sz="2400" dirty="0">
              <a:solidFill>
                <a:srgbClr val="0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145790-5063-4B6D-4B8A-932A15888773}"/>
              </a:ext>
            </a:extLst>
          </p:cNvPr>
          <p:cNvSpPr txBox="1"/>
          <p:nvPr/>
        </p:nvSpPr>
        <p:spPr>
          <a:xfrm>
            <a:off x="2833735" y="344032"/>
            <a:ext cx="2652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REMAINING QUESTIONS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8293C7-C950-BF25-F1A8-EDC3CC750AD0}"/>
              </a:ext>
            </a:extLst>
          </p:cNvPr>
          <p:cNvSpPr txBox="1"/>
          <p:nvPr/>
        </p:nvSpPr>
        <p:spPr>
          <a:xfrm>
            <a:off x="6096000" y="823865"/>
            <a:ext cx="2196974" cy="38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FURTHER WORK?</a:t>
            </a:r>
          </a:p>
        </p:txBody>
      </p:sp>
    </p:spTree>
    <p:extLst>
      <p:ext uri="{BB962C8B-B14F-4D97-AF65-F5344CB8AC3E}">
        <p14:creationId xmlns:p14="http://schemas.microsoft.com/office/powerpoint/2010/main" val="4018337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2965E52-76FD-F8A6-8000-1D7C2A3303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47" y="5261008"/>
            <a:ext cx="1457070" cy="11705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50EE941-179F-9345-63A1-8EA170514F9E}"/>
              </a:ext>
            </a:extLst>
          </p:cNvPr>
          <p:cNvSpPr txBox="1"/>
          <p:nvPr/>
        </p:nvSpPr>
        <p:spPr>
          <a:xfrm>
            <a:off x="5288073" y="4175616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Palace Script MT" panose="030303020206070C0B05" pitchFamily="66" charset="0"/>
              </a:rPr>
              <a:t>Thank you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AA9470-B099-900B-3B75-D2F6757D6953}"/>
              </a:ext>
            </a:extLst>
          </p:cNvPr>
          <p:cNvSpPr txBox="1"/>
          <p:nvPr/>
        </p:nvSpPr>
        <p:spPr>
          <a:xfrm>
            <a:off x="5288073" y="5261008"/>
            <a:ext cx="648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arodriguez@newhaven.edu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0D6099-33D7-8F7A-DC53-4D3995D97968}"/>
              </a:ext>
            </a:extLst>
          </p:cNvPr>
          <p:cNvSpPr txBox="1"/>
          <p:nvPr/>
        </p:nvSpPr>
        <p:spPr>
          <a:xfrm>
            <a:off x="720505" y="1098228"/>
            <a:ext cx="95551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https://arods-docs.site44.com/</a:t>
            </a:r>
            <a:r>
              <a:rPr lang="en-US" sz="3200" b="1" dirty="0">
                <a:solidFill>
                  <a:srgbClr val="FF0000"/>
                </a:solidFill>
              </a:rPr>
              <a:t>LabelNoise</a:t>
            </a:r>
            <a:r>
              <a:rPr lang="en-US" sz="2400" b="1" dirty="0">
                <a:solidFill>
                  <a:srgbClr val="FF0000"/>
                </a:solidFill>
              </a:rPr>
              <a:t>_AER_053025.pdf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21EC26-7F0F-FEC1-1678-14885B2489FF}"/>
              </a:ext>
            </a:extLst>
          </p:cNvPr>
          <p:cNvSpPr txBox="1"/>
          <p:nvPr/>
        </p:nvSpPr>
        <p:spPr>
          <a:xfrm>
            <a:off x="759171" y="2715293"/>
            <a:ext cx="82137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https://arods-docs.site44.com/</a:t>
            </a:r>
            <a:r>
              <a:rPr lang="en-US" sz="4000" b="1" dirty="0">
                <a:solidFill>
                  <a:srgbClr val="FF0000"/>
                </a:solidFill>
              </a:rPr>
              <a:t>reject</a:t>
            </a:r>
            <a:r>
              <a:rPr lang="en-US" sz="2400" b="1" dirty="0">
                <a:solidFill>
                  <a:srgbClr val="FF0000"/>
                </a:solidFill>
              </a:rPr>
              <a:t>.html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0A455E-F7C8-25F7-5F44-8014EC5A07B9}"/>
              </a:ext>
            </a:extLst>
          </p:cNvPr>
          <p:cNvSpPr txBox="1"/>
          <p:nvPr/>
        </p:nvSpPr>
        <p:spPr>
          <a:xfrm>
            <a:off x="851026" y="642796"/>
            <a:ext cx="524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copy of the paper can be found here: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481872-5C22-4A10-7C0B-9855CAEBFE83}"/>
              </a:ext>
            </a:extLst>
          </p:cNvPr>
          <p:cNvSpPr txBox="1"/>
          <p:nvPr/>
        </p:nvSpPr>
        <p:spPr>
          <a:xfrm>
            <a:off x="755304" y="2323167"/>
            <a:ext cx="524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copy of the slides can be found here:</a:t>
            </a:r>
          </a:p>
        </p:txBody>
      </p:sp>
    </p:spTree>
    <p:extLst>
      <p:ext uri="{BB962C8B-B14F-4D97-AF65-F5344CB8AC3E}">
        <p14:creationId xmlns:p14="http://schemas.microsoft.com/office/powerpoint/2010/main" val="163063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952F22-7FE6-A6DF-D80B-51CF83102B9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428" b="1"/>
          <a:stretch>
            <a:fillRect/>
          </a:stretch>
        </p:blipFill>
        <p:spPr>
          <a:xfrm>
            <a:off x="20" y="1282"/>
            <a:ext cx="5010130" cy="28176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9E52A8-636C-8322-D65A-F4B3B27A97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495425"/>
            <a:ext cx="5691487" cy="4667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043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8D33782-60B3-1F90-52BB-025735C3B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8427" y="643466"/>
            <a:ext cx="5515146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274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graph&#10;&#10;AI-generated content may be incorrect.">
            <a:extLst>
              <a:ext uri="{FF2B5EF4-FFF2-40B4-BE49-F238E27FC236}">
                <a16:creationId xmlns:a16="http://schemas.microsoft.com/office/drawing/2014/main" id="{266A64EF-4983-7F97-B031-B5879E7942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76" y="726523"/>
            <a:ext cx="6400847" cy="457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151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CDDBE1-6A35-BAE1-019D-29C3AA3C7308}"/>
              </a:ext>
            </a:extLst>
          </p:cNvPr>
          <p:cNvSpPr txBox="1"/>
          <p:nvPr/>
        </p:nvSpPr>
        <p:spPr>
          <a:xfrm>
            <a:off x="758227" y="805819"/>
            <a:ext cx="111199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Rodriguez, A. E., &amp; Kucsma, K. (2023). Appraising Audit Error in Medicaid Audits. </a:t>
            </a:r>
            <a:r>
              <a:rPr lang="en-US" sz="1800" i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Journal of Accounting and Financial Reporting</a:t>
            </a:r>
            <a:r>
              <a:rPr lang="en-US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47DD20-1D0A-5954-1750-D93A561440AB}"/>
              </a:ext>
            </a:extLst>
          </p:cNvPr>
          <p:cNvSpPr txBox="1"/>
          <p:nvPr/>
        </p:nvSpPr>
        <p:spPr>
          <a:xfrm>
            <a:off x="758227" y="2051757"/>
            <a:ext cx="109116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Hausman , J. A., Abrevaya, J., &amp; Scott-Morton, F. M. (1998). Misclassification of the</a:t>
            </a:r>
          </a:p>
          <a:p>
            <a:r>
              <a:rPr lang="en-US" dirty="0"/>
              <a:t>Dependent Variable in a Discrete-Response Setting. </a:t>
            </a:r>
            <a:r>
              <a:rPr lang="en-US" i="1" dirty="0"/>
              <a:t>Journal of Econometrics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9C55E4-2542-C41D-6BAD-2F70BE80A3E0}"/>
              </a:ext>
            </a:extLst>
          </p:cNvPr>
          <p:cNvSpPr txBox="1"/>
          <p:nvPr/>
        </p:nvSpPr>
        <p:spPr>
          <a:xfrm>
            <a:off x="758228" y="3574694"/>
            <a:ext cx="110203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Brody, R. G.,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DeZoort</a:t>
            </a:r>
            <a:r>
              <a:rPr lang="en-US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F. T., Gupta, G., &amp; Hood, M. B. (2022). The Effects of Cognitive Bias on Fraud Examiner Judgments and Decisions. </a:t>
            </a:r>
            <a:r>
              <a:rPr lang="en-US" sz="1800" i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Journal of Forensic Accounting Research.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E07EEC-BD10-7E27-3554-CEEDB052F6BB}"/>
              </a:ext>
            </a:extLst>
          </p:cNvPr>
          <p:cNvSpPr txBox="1"/>
          <p:nvPr/>
        </p:nvSpPr>
        <p:spPr>
          <a:xfrm>
            <a:off x="667695" y="5007840"/>
            <a:ext cx="109116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457200" algn="just"/>
            <a:r>
              <a:rPr lang="en-US" sz="1800" dirty="0" err="1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Walauskis</a:t>
            </a:r>
            <a:r>
              <a:rPr lang="en-US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 A., &amp; </a:t>
            </a:r>
            <a:r>
              <a:rPr lang="en-US" sz="1800" dirty="0" err="1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Khoshgoftaar</a:t>
            </a:r>
            <a:r>
              <a:rPr lang="en-US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T. M. (2025). Unsupervised Label Generation for Severely Imbalanced Fraud Data. </a:t>
            </a:r>
            <a:r>
              <a:rPr lang="en-US" sz="1800" i="1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Journal of Big Data</a:t>
            </a:r>
            <a:r>
              <a:rPr lang="en-US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1039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7A7CFC-C814-0798-D742-FB3447C7EE1A}"/>
              </a:ext>
            </a:extLst>
          </p:cNvPr>
          <p:cNvSpPr txBox="1"/>
          <p:nvPr/>
        </p:nvSpPr>
        <p:spPr>
          <a:xfrm>
            <a:off x="4391025" y="238125"/>
            <a:ext cx="3638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FILTERS ARE EVERYWHERE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D61F94-2D8A-A3E5-0F12-4AFFB1AD0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361" y="561575"/>
            <a:ext cx="5325189" cy="298488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9E4B10D-8ED1-9708-C877-6E2FA7A594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4425" y="3869907"/>
            <a:ext cx="6896100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589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agnetic Disk 1">
            <a:extLst>
              <a:ext uri="{FF2B5EF4-FFF2-40B4-BE49-F238E27FC236}">
                <a16:creationId xmlns:a16="http://schemas.microsoft.com/office/drawing/2014/main" id="{9A218D28-17FC-E243-98B3-996D1D204195}"/>
              </a:ext>
            </a:extLst>
          </p:cNvPr>
          <p:cNvSpPr/>
          <p:nvPr/>
        </p:nvSpPr>
        <p:spPr>
          <a:xfrm>
            <a:off x="1310604" y="1684602"/>
            <a:ext cx="1193968" cy="1540618"/>
          </a:xfrm>
          <a:prstGeom prst="flowChartMagneticDisk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3F0EF0-E80C-22F4-CAFB-CE706659CF13}"/>
              </a:ext>
            </a:extLst>
          </p:cNvPr>
          <p:cNvSpPr/>
          <p:nvPr/>
        </p:nvSpPr>
        <p:spPr>
          <a:xfrm>
            <a:off x="3973597" y="2174708"/>
            <a:ext cx="1371600" cy="9144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Magnetic Disk 3">
            <a:extLst>
              <a:ext uri="{FF2B5EF4-FFF2-40B4-BE49-F238E27FC236}">
                <a16:creationId xmlns:a16="http://schemas.microsoft.com/office/drawing/2014/main" id="{DE0AF323-14A1-C79D-394C-72EFDC59B3B3}"/>
              </a:ext>
            </a:extLst>
          </p:cNvPr>
          <p:cNvSpPr/>
          <p:nvPr/>
        </p:nvSpPr>
        <p:spPr>
          <a:xfrm>
            <a:off x="6687970" y="1847743"/>
            <a:ext cx="1371600" cy="1377477"/>
          </a:xfrm>
          <a:prstGeom prst="flowChartMagneticDisk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EA9DF7-6C95-DE86-8745-BF8877B33196}"/>
              </a:ext>
            </a:extLst>
          </p:cNvPr>
          <p:cNvSpPr/>
          <p:nvPr/>
        </p:nvSpPr>
        <p:spPr>
          <a:xfrm>
            <a:off x="9562796" y="1956950"/>
            <a:ext cx="1542440" cy="126827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61E5A4-1F88-C7CA-4F86-50AB4E325094}"/>
              </a:ext>
            </a:extLst>
          </p:cNvPr>
          <p:cNvSpPr/>
          <p:nvPr/>
        </p:nvSpPr>
        <p:spPr>
          <a:xfrm>
            <a:off x="8648395" y="4237178"/>
            <a:ext cx="1935106" cy="108192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AE17F48-87ED-2B48-9835-57F73CD69D0A}"/>
              </a:ext>
            </a:extLst>
          </p:cNvPr>
          <p:cNvCxnSpPr>
            <a:cxnSpLocks/>
            <a:endCxn id="3" idx="1"/>
          </p:cNvCxnSpPr>
          <p:nvPr/>
        </p:nvCxnSpPr>
        <p:spPr>
          <a:xfrm>
            <a:off x="2565011" y="2631908"/>
            <a:ext cx="140858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E34CD33-20B6-246D-98C9-E692234E47A5}"/>
              </a:ext>
            </a:extLst>
          </p:cNvPr>
          <p:cNvCxnSpPr>
            <a:cxnSpLocks/>
            <a:endCxn id="4" idx="2"/>
          </p:cNvCxnSpPr>
          <p:nvPr/>
        </p:nvCxnSpPr>
        <p:spPr>
          <a:xfrm>
            <a:off x="5378535" y="2536481"/>
            <a:ext cx="1309435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02EAC2A-A25E-1596-5FA7-A0F820FF34D4}"/>
              </a:ext>
            </a:extLst>
          </p:cNvPr>
          <p:cNvCxnSpPr>
            <a:cxnSpLocks/>
          </p:cNvCxnSpPr>
          <p:nvPr/>
        </p:nvCxnSpPr>
        <p:spPr>
          <a:xfrm>
            <a:off x="8039963" y="2555995"/>
            <a:ext cx="1542440" cy="586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1EF494F-561E-D9D7-AB23-CD718A33FC20}"/>
              </a:ext>
            </a:extLst>
          </p:cNvPr>
          <p:cNvCxnSpPr>
            <a:cxnSpLocks/>
          </p:cNvCxnSpPr>
          <p:nvPr/>
        </p:nvCxnSpPr>
        <p:spPr>
          <a:xfrm>
            <a:off x="5403972" y="2585321"/>
            <a:ext cx="3244424" cy="21496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24AF431-F377-34F7-CF78-614F5A170CFB}"/>
              </a:ext>
            </a:extLst>
          </p:cNvPr>
          <p:cNvSpPr txBox="1"/>
          <p:nvPr/>
        </p:nvSpPr>
        <p:spPr>
          <a:xfrm>
            <a:off x="1462393" y="2232830"/>
            <a:ext cx="813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Noisy Data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FEFF848-FBD9-7E94-F955-0F71B990B63A}"/>
              </a:ext>
            </a:extLst>
          </p:cNvPr>
          <p:cNvSpPr txBox="1"/>
          <p:nvPr/>
        </p:nvSpPr>
        <p:spPr>
          <a:xfrm>
            <a:off x="4284678" y="2371329"/>
            <a:ext cx="847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Filter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D806696-9C4D-023A-42FE-D0D25DDC680D}"/>
              </a:ext>
            </a:extLst>
          </p:cNvPr>
          <p:cNvSpPr txBox="1"/>
          <p:nvPr/>
        </p:nvSpPr>
        <p:spPr>
          <a:xfrm>
            <a:off x="6721308" y="2308742"/>
            <a:ext cx="123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Cleanseddata</a:t>
            </a:r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C61B241-0D3C-5306-2DB3-25D367934BD3}"/>
              </a:ext>
            </a:extLst>
          </p:cNvPr>
          <p:cNvSpPr txBox="1"/>
          <p:nvPr/>
        </p:nvSpPr>
        <p:spPr>
          <a:xfrm>
            <a:off x="9649024" y="2262156"/>
            <a:ext cx="123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Learning</a:t>
            </a:r>
          </a:p>
          <a:p>
            <a:pPr algn="ctr"/>
            <a:r>
              <a:rPr lang="en-US" dirty="0"/>
              <a:t>algorithm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24F9901-5E82-F81E-6BE6-21C104069090}"/>
              </a:ext>
            </a:extLst>
          </p:cNvPr>
          <p:cNvSpPr txBox="1"/>
          <p:nvPr/>
        </p:nvSpPr>
        <p:spPr>
          <a:xfrm>
            <a:off x="8803429" y="4514974"/>
            <a:ext cx="1716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Concentrated data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73B5E8D-9FBC-3B50-DF39-3B14079BE560}"/>
              </a:ext>
            </a:extLst>
          </p:cNvPr>
          <p:cNvCxnSpPr/>
          <p:nvPr/>
        </p:nvCxnSpPr>
        <p:spPr>
          <a:xfrm flipH="1">
            <a:off x="8648396" y="2371329"/>
            <a:ext cx="371779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80F457F-5C82-7681-2DB4-764DEC213AE8}"/>
              </a:ext>
            </a:extLst>
          </p:cNvPr>
          <p:cNvCxnSpPr/>
          <p:nvPr/>
        </p:nvCxnSpPr>
        <p:spPr>
          <a:xfrm flipH="1">
            <a:off x="8795577" y="2381115"/>
            <a:ext cx="371779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437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4FB6B8-01A7-17B0-A17D-F2878FD6A2EA}"/>
              </a:ext>
            </a:extLst>
          </p:cNvPr>
          <p:cNvSpPr txBox="1"/>
          <p:nvPr/>
        </p:nvSpPr>
        <p:spPr>
          <a:xfrm>
            <a:off x="675992" y="1024960"/>
            <a:ext cx="3379960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Table: Audit Features</a:t>
            </a:r>
          </a:p>
          <a:p>
            <a:endParaRPr lang="en-US" sz="1200" dirty="0"/>
          </a:p>
          <a:p>
            <a:r>
              <a:rPr lang="en-US" sz="1200" dirty="0"/>
              <a:t>  </a:t>
            </a:r>
            <a:r>
              <a:rPr lang="en-US" sz="1400" dirty="0"/>
              <a:t>V1        V2        V3        V4        V5   </a:t>
            </a:r>
            <a:endParaRPr lang="en-US" sz="1200" dirty="0"/>
          </a:p>
          <a:p>
            <a:r>
              <a:rPr lang="en-US" sz="1200" dirty="0"/>
              <a:t>-------  --------  --------  --------  --------</a:t>
            </a:r>
          </a:p>
          <a:p>
            <a:r>
              <a:rPr lang="en-US" sz="1200" dirty="0"/>
              <a:t> 0.891    0.629     1.154     0.449     -1.004 </a:t>
            </a:r>
          </a:p>
          <a:p>
            <a:r>
              <a:rPr lang="en-US" sz="1200" dirty="0"/>
              <a:t> 0.030    -0.233    -0.383    -1.359    -0.704 </a:t>
            </a:r>
          </a:p>
          <a:p>
            <a:r>
              <a:rPr lang="en-US" sz="1200" dirty="0"/>
              <a:t> 2.486    1.711     0.443     0.738     0.413  </a:t>
            </a:r>
          </a:p>
          <a:p>
            <a:r>
              <a:rPr lang="en-US" sz="1200" dirty="0"/>
              <a:t> 0.661    1.324     0.603     0.714     0.403  </a:t>
            </a:r>
          </a:p>
          <a:p>
            <a:r>
              <a:rPr lang="en-US" sz="1200" dirty="0"/>
              <a:t> 0.342    -0.396    1.024     0.222     0.288  </a:t>
            </a:r>
          </a:p>
          <a:p>
            <a:r>
              <a:rPr lang="en-US" sz="1200" dirty="0"/>
              <a:t> 0.686    -0.354    -1.035    0.021     -0.779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24F45F-CD4D-B866-19B4-7B47C9021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5952" y="2527333"/>
            <a:ext cx="3760786" cy="28004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DA1DC3C-2EA3-56C2-CFB5-FF7FE6BA1B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9290" y="2905124"/>
            <a:ext cx="3760786" cy="377311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A19173C-AF29-9A77-B3B7-32E211A6F8B1}"/>
                  </a:ext>
                </a:extLst>
              </p:cNvPr>
              <p:cNvSpPr txBox="1"/>
              <p:nvPr/>
            </p:nvSpPr>
            <p:spPr>
              <a:xfrm>
                <a:off x="4495006" y="1917512"/>
                <a:ext cx="3239294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pt-BR" sz="1400" i="1" dirty="0"/>
                  <a:t>  xb </a:t>
                </a:r>
                <a14:m>
                  <m:oMath xmlns:m="http://schemas.openxmlformats.org/officeDocument/2006/math">
                    <m:r>
                      <a:rPr lang="pt-BR" sz="140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1400" i="1" dirty="0"/>
                  <a:t> -5.5 + V1 + V2 + V3 + V4 + V5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A19173C-AF29-9A77-B3B7-32E211A6F8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006" y="1917512"/>
                <a:ext cx="3239294" cy="215444"/>
              </a:xfrm>
              <a:prstGeom prst="rect">
                <a:avLst/>
              </a:prstGeom>
              <a:blipFill>
                <a:blip r:embed="rId4"/>
                <a:stretch>
                  <a:fillRect l="-1128" t="-28571" b="-5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6AAE05F6-CD01-5C5E-0A23-29C4E492BABD}"/>
              </a:ext>
            </a:extLst>
          </p:cNvPr>
          <p:cNvSpPr txBox="1"/>
          <p:nvPr/>
        </p:nvSpPr>
        <p:spPr>
          <a:xfrm>
            <a:off x="4495006" y="2219556"/>
            <a:ext cx="27568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1" dirty="0"/>
              <a:t>p = 1/(1 + exp(-</a:t>
            </a:r>
            <a:r>
              <a:rPr lang="en-US" sz="1400" i="1" dirty="0" err="1"/>
              <a:t>xb</a:t>
            </a:r>
            <a:r>
              <a:rPr lang="en-US" sz="1400" i="1" dirty="0"/>
              <a:t>))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F73F60-ADBB-EC86-7B85-64D1ABFA8386}"/>
              </a:ext>
            </a:extLst>
          </p:cNvPr>
          <p:cNvSpPr txBox="1"/>
          <p:nvPr/>
        </p:nvSpPr>
        <p:spPr>
          <a:xfrm>
            <a:off x="933700" y="3090446"/>
            <a:ext cx="19306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1" dirty="0"/>
              <a:t>var = 1, </a:t>
            </a:r>
            <a:r>
              <a:rPr lang="en-US" sz="1400" i="1" dirty="0" err="1"/>
              <a:t>cov</a:t>
            </a:r>
            <a:r>
              <a:rPr lang="en-US" sz="1400" i="1" dirty="0"/>
              <a:t> = 0.65</a:t>
            </a: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DB30B637-530F-1981-CD4D-813E504BE9B9}"/>
              </a:ext>
            </a:extLst>
          </p:cNvPr>
          <p:cNvSpPr/>
          <p:nvPr/>
        </p:nvSpPr>
        <p:spPr>
          <a:xfrm>
            <a:off x="1430448" y="747652"/>
            <a:ext cx="3451614" cy="1274716"/>
          </a:xfrm>
          <a:prstGeom prst="arc">
            <a:avLst>
              <a:gd name="adj1" fmla="val 16200000"/>
              <a:gd name="adj2" fmla="val 21583024"/>
            </a:avLst>
          </a:prstGeom>
          <a:ln w="762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8056379-8361-2733-8A34-5F2EA1CC66A6}"/>
              </a:ext>
            </a:extLst>
          </p:cNvPr>
          <p:cNvSpPr/>
          <p:nvPr/>
        </p:nvSpPr>
        <p:spPr>
          <a:xfrm>
            <a:off x="6244311" y="1815730"/>
            <a:ext cx="3905372" cy="1274716"/>
          </a:xfrm>
          <a:prstGeom prst="arc">
            <a:avLst>
              <a:gd name="adj1" fmla="val 16200000"/>
              <a:gd name="adj2" fmla="val 21583024"/>
            </a:avLst>
          </a:prstGeom>
          <a:ln w="762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48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394D772-0312-4D8A-949B-AE118C328C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6535" y="1367408"/>
            <a:ext cx="5188840" cy="8233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370091-1247-A47C-FAB9-4A8B25C1E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6535" y="2866263"/>
            <a:ext cx="5084066" cy="8233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3A9E770-62DC-A1C2-9025-1392361596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6534" y="4349497"/>
            <a:ext cx="5084066" cy="823340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3B5797E-9F0F-15FC-1135-5E9493D163FC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6120955" y="2190749"/>
            <a:ext cx="0" cy="49813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8332D506-732A-1E5D-EA0A-9DFA3F02F4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0142" y="3605721"/>
            <a:ext cx="481626" cy="74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2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12473</TotalTime>
  <Words>357</Words>
  <Application>Microsoft Office PowerPoint</Application>
  <PresentationFormat>Widescreen</PresentationFormat>
  <Paragraphs>53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Aptos Display</vt:lpstr>
      <vt:lpstr>Arial</vt:lpstr>
      <vt:lpstr>Cambria</vt:lpstr>
      <vt:lpstr>Cambria Math</vt:lpstr>
      <vt:lpstr>Georgia</vt:lpstr>
      <vt:lpstr>Palace Script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Rodriguez, Armando</dc:creator>
  <cp:lastModifiedBy>Rodriguez, Armando</cp:lastModifiedBy>
  <cp:revision>23</cp:revision>
  <dcterms:created xsi:type="dcterms:W3CDTF">2025-04-26T18:04:13Z</dcterms:created>
  <dcterms:modified xsi:type="dcterms:W3CDTF">2025-05-25T20:27:51Z</dcterms:modified>
</cp:coreProperties>
</file>