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9" r:id="rId3"/>
    <p:sldId id="2580" r:id="rId4"/>
    <p:sldId id="257" r:id="rId5"/>
    <p:sldId id="258" r:id="rId6"/>
    <p:sldId id="259" r:id="rId7"/>
    <p:sldId id="260" r:id="rId8"/>
    <p:sldId id="261" r:id="rId9"/>
    <p:sldId id="262" r:id="rId10"/>
    <p:sldId id="257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3ED96-8CBD-4FD0-9482-904CD529BF4C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E3A6B-5EC5-40A7-B824-5D59831EC6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0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6E9EAA-894A-46D7-B9A1-73D61972BC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656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FC7FF4C-7465-B229-0CED-4652B1D903B1}"/>
              </a:ext>
            </a:extLst>
          </p:cNvPr>
          <p:cNvCxnSpPr>
            <a:cxnSpLocks/>
          </p:cNvCxnSpPr>
          <p:nvPr/>
        </p:nvCxnSpPr>
        <p:spPr>
          <a:xfrm rot="16200000" flipH="1">
            <a:off x="819557" y="3429000"/>
            <a:ext cx="54864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1371599"/>
            <a:ext cx="2757921" cy="4114802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88486" y="1371598"/>
            <a:ext cx="4454887" cy="4114802"/>
          </a:xfrm>
        </p:spPr>
        <p:txBody>
          <a:bodyPr anchor="ctr">
            <a:no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9485" y="6343956"/>
            <a:ext cx="1651983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19974" y="6343956"/>
            <a:ext cx="2104054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0323" y="6343956"/>
            <a:ext cx="321905" cy="365125"/>
          </a:xfrm>
          <a:prstGeom prst="rect">
            <a:avLst/>
          </a:prstGeom>
        </p:spPr>
        <p:txBody>
          <a:bodyPr>
            <a:noAutofit/>
          </a:bodyPr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7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Weighted Indexes</a:t>
            </a:r>
            <a:br>
              <a:rPr lang="en-US" dirty="0"/>
            </a:br>
            <a:r>
              <a:rPr lang="en-US" sz="3200" dirty="0"/>
              <a:t>in Time Series Analysis</a:t>
            </a:r>
            <a:endParaRPr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889093-6011-C549-215A-6801ED06BD08}"/>
              </a:ext>
            </a:extLst>
          </p:cNvPr>
          <p:cNvSpPr txBox="1"/>
          <p:nvPr/>
        </p:nvSpPr>
        <p:spPr>
          <a:xfrm>
            <a:off x="1814208" y="4309353"/>
            <a:ext cx="55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A.E. Rodriguez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A27D2-1398-16F3-2BD6-1E94622A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1885949"/>
            <a:ext cx="2757921" cy="3086102"/>
          </a:xfrm>
        </p:spPr>
        <p:txBody>
          <a:bodyPr anchor="ctr">
            <a:norm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Thank you</a:t>
            </a:r>
          </a:p>
          <a:p>
            <a:endParaRPr lang="en-US" sz="1200" b="1" dirty="0">
              <a:solidFill>
                <a:srgbClr val="002060"/>
              </a:solidFill>
            </a:endParaRPr>
          </a:p>
          <a:p>
            <a:br>
              <a:rPr lang="en-US" sz="1200" b="1" dirty="0">
                <a:solidFill>
                  <a:srgbClr val="002060"/>
                </a:solidFill>
              </a:rPr>
            </a:br>
            <a:br>
              <a:rPr lang="en-US" sz="1200" b="1" dirty="0">
                <a:solidFill>
                  <a:srgbClr val="002060"/>
                </a:solidFill>
              </a:rPr>
            </a:br>
            <a:br>
              <a:rPr lang="en-US" sz="1200" b="1" dirty="0">
                <a:solidFill>
                  <a:srgbClr val="002060"/>
                </a:solidFill>
              </a:rPr>
            </a:br>
            <a:br>
              <a:rPr lang="en-US" sz="1200" b="1" dirty="0">
                <a:solidFill>
                  <a:srgbClr val="002060"/>
                </a:solidFill>
              </a:rPr>
            </a:br>
            <a:br>
              <a:rPr lang="en-US" sz="1200" b="1" dirty="0">
                <a:solidFill>
                  <a:srgbClr val="002060"/>
                </a:solidFill>
              </a:rPr>
            </a:br>
            <a:r>
              <a:rPr lang="en-US" sz="1200" b="1" dirty="0">
                <a:solidFill>
                  <a:srgbClr val="002060"/>
                </a:solidFill>
              </a:rPr>
              <a:t>arodriguez@newhaven.edu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C6C4205-98A5-93BF-B24B-25DA00CE6B0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878" y="1885948"/>
            <a:ext cx="3086102" cy="30861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7290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F8CE1-9781-DFBB-9E75-3488E9C61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Index?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291F9-64F3-DB36-491F-50C2997C1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57009"/>
          </a:xfrm>
        </p:spPr>
        <p:txBody>
          <a:bodyPr/>
          <a:lstStyle/>
          <a:p>
            <a:r>
              <a:rPr lang="en-US" dirty="0"/>
              <a:t>👉 You want a </a:t>
            </a:r>
            <a:r>
              <a:rPr lang="en-US" b="1" dirty="0"/>
              <a:t>single summary measure over time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059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275A34-26AE-2798-07AD-2F14F10A77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8290" y="671210"/>
            <a:ext cx="8374460" cy="5797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428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Housing, Food, Entertainment</a:t>
            </a:r>
            <a:r>
              <a:rPr lang="en-US" dirty="0"/>
              <a:t>, Performance</a:t>
            </a:r>
            <a:endParaRPr dirty="0"/>
          </a:p>
          <a:p>
            <a:r>
              <a:rPr lang="en-US" dirty="0"/>
              <a:t>Price Levels differ; therefore </a:t>
            </a:r>
            <a:r>
              <a:rPr dirty="0"/>
              <a:t>Price changes differ</a:t>
            </a:r>
          </a:p>
          <a:p>
            <a:r>
              <a:rPr lang="en-US" dirty="0"/>
              <a:t>In the calculation of an Index Size (Levels) matters therefore </a:t>
            </a:r>
            <a:r>
              <a:rPr dirty="0"/>
              <a:t>Weights matter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Weighted vs Unweighted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Unweighted average </a:t>
            </a:r>
            <a:r>
              <a:rPr lang="en-US" dirty="0"/>
              <a:t>may </a:t>
            </a:r>
            <a:r>
              <a:rPr dirty="0"/>
              <a:t>mislead</a:t>
            </a:r>
          </a:p>
          <a:p>
            <a:r>
              <a:rPr dirty="0"/>
              <a:t>Weight</a:t>
            </a:r>
            <a:r>
              <a:rPr lang="en-US" dirty="0"/>
              <a:t>ing</a:t>
            </a:r>
            <a:r>
              <a:rPr dirty="0"/>
              <a:t> </a:t>
            </a:r>
            <a:r>
              <a:rPr lang="en-US" dirty="0"/>
              <a:t>may </a:t>
            </a:r>
            <a:r>
              <a:rPr dirty="0"/>
              <a:t>reflect importance</a:t>
            </a:r>
            <a:r>
              <a:rPr lang="en-US" dirty="0"/>
              <a:t> or contribution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Aggregation Example (Setup)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Component A: 100 → 200 (100% growth)</a:t>
            </a:r>
          </a:p>
          <a:p>
            <a:r>
              <a:t>Component B: 1000 → 1100 (10% growth)</a:t>
            </a:r>
          </a:p>
          <a:p>
            <a:r>
              <a:t>Goal: compare aggregation methods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 1: Sum of Ratios (Wrong)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Compute growth first</a:t>
            </a:r>
          </a:p>
          <a:p>
            <a:r>
              <a:t>0.5×100% + 0.5×10% = 55%</a:t>
            </a:r>
          </a:p>
          <a:p>
            <a:r>
              <a:t>Treats components equally</a:t>
            </a:r>
          </a:p>
          <a:p>
            <a:r>
              <a:t>Ignores size differences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Method 2: Ratio of Sums (Correct)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Aggregate levels first</a:t>
            </a:r>
          </a:p>
          <a:p>
            <a:r>
              <a:rPr dirty="0"/>
              <a:t>t-1 total = </a:t>
            </a:r>
            <a:r>
              <a:rPr lang="en-US" dirty="0"/>
              <a:t>1000+ 100 = </a:t>
            </a:r>
            <a:r>
              <a:rPr dirty="0"/>
              <a:t>1100</a:t>
            </a:r>
            <a:endParaRPr lang="en-US" dirty="0"/>
          </a:p>
          <a:p>
            <a:r>
              <a:rPr lang="en-US" dirty="0"/>
              <a:t>t-1 total = 100 + 100 = 200</a:t>
            </a:r>
          </a:p>
          <a:p>
            <a:endParaRPr dirty="0"/>
          </a:p>
          <a:p>
            <a:r>
              <a:rPr dirty="0"/>
              <a:t>t total = 1300</a:t>
            </a:r>
            <a:endParaRPr lang="en-US" dirty="0"/>
          </a:p>
          <a:p>
            <a:r>
              <a:rPr lang="en-US" dirty="0"/>
              <a:t>t-original = 1100</a:t>
            </a:r>
          </a:p>
          <a:p>
            <a:endParaRPr dirty="0"/>
          </a:p>
          <a:p>
            <a:r>
              <a:rPr dirty="0"/>
              <a:t>Growth = </a:t>
            </a:r>
            <a:r>
              <a:rPr lang="en-US" dirty="0"/>
              <a:t>(1300-1100)/1100 = </a:t>
            </a:r>
            <a:r>
              <a:rPr dirty="0"/>
              <a:t>18.18%</a:t>
            </a:r>
          </a:p>
          <a:p>
            <a:r>
              <a:rPr dirty="0"/>
              <a:t>Reflects economic size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Method 1: 55%</a:t>
            </a:r>
          </a:p>
          <a:p>
            <a:r>
              <a:t>Method 2: 18.18%</a:t>
            </a:r>
          </a:p>
          <a:p>
            <a:r>
              <a:t>Large discrepancy</a:t>
            </a:r>
          </a:p>
          <a:p>
            <a:r>
              <a:t>Why? Nonlinearity + weighting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2635</TotalTime>
  <Words>205</Words>
  <Application>Microsoft Office PowerPoint</Application>
  <PresentationFormat>On-screen Show (4:3)</PresentationFormat>
  <Paragraphs>45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Weighted Indexes in Time Series Analysis</vt:lpstr>
      <vt:lpstr>Why Index?</vt:lpstr>
      <vt:lpstr>PowerPoint Presentation</vt:lpstr>
      <vt:lpstr>Example Setup</vt:lpstr>
      <vt:lpstr>Weighted vs Unweighted</vt:lpstr>
      <vt:lpstr>Aggregation Example (Setup)</vt:lpstr>
      <vt:lpstr>Method 1: Sum of Ratios (Wrong)</vt:lpstr>
      <vt:lpstr>Method 2: Ratio of Sums (Correct)</vt:lpstr>
      <vt:lpstr>Comparison</vt:lpstr>
      <vt:lpstr>Thank you       arodriguez@newhaven.edu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Rodriguez, Armando</dc:creator>
  <cp:keywords/>
  <dc:description>generated using python-pptx</dc:description>
  <cp:lastModifiedBy>Rodriguez, Armando</cp:lastModifiedBy>
  <cp:revision>7</cp:revision>
  <dcterms:created xsi:type="dcterms:W3CDTF">2013-01-27T09:14:16Z</dcterms:created>
  <dcterms:modified xsi:type="dcterms:W3CDTF">2026-05-24T01:56:53Z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8c3cc9c-d660-41a9-8502-9ce659b5a1a4_Enabled">
    <vt:lpwstr>true</vt:lpwstr>
  </property>
  <property fmtid="{D5CDD505-2E9C-101B-9397-08002B2CF9AE}" pid="3" name="MSIP_Label_88c3cc9c-d660-41a9-8502-9ce659b5a1a4_SetDate">
    <vt:lpwstr>2026-05-22T06:02:47Z</vt:lpwstr>
  </property>
  <property fmtid="{D5CDD505-2E9C-101B-9397-08002B2CF9AE}" pid="4" name="MSIP_Label_88c3cc9c-d660-41a9-8502-9ce659b5a1a4_Method">
    <vt:lpwstr>Standard</vt:lpwstr>
  </property>
  <property fmtid="{D5CDD505-2E9C-101B-9397-08002B2CF9AE}" pid="5" name="MSIP_Label_88c3cc9c-d660-41a9-8502-9ce659b5a1a4_Name">
    <vt:lpwstr>defa4170-0d19-0005-0004-bc88714345d2</vt:lpwstr>
  </property>
  <property fmtid="{D5CDD505-2E9C-101B-9397-08002B2CF9AE}" pid="6" name="MSIP_Label_88c3cc9c-d660-41a9-8502-9ce659b5a1a4_SiteId">
    <vt:lpwstr>3c71cbab-b5ed-4f3b-ac0d-95509d6c0e93</vt:lpwstr>
  </property>
  <property fmtid="{D5CDD505-2E9C-101B-9397-08002B2CF9AE}" pid="7" name="MSIP_Label_88c3cc9c-d660-41a9-8502-9ce659b5a1a4_ActionId">
    <vt:lpwstr>3e3d819e-65d3-4dab-8ec4-f800c6ca5fce</vt:lpwstr>
  </property>
  <property fmtid="{D5CDD505-2E9C-101B-9397-08002B2CF9AE}" pid="8" name="MSIP_Label_88c3cc9c-d660-41a9-8502-9ce659b5a1a4_ContentBits">
    <vt:lpwstr>0</vt:lpwstr>
  </property>
  <property fmtid="{D5CDD505-2E9C-101B-9397-08002B2CF9AE}" pid="9" name="MSIP_Label_88c3cc9c-d660-41a9-8502-9ce659b5a1a4_Tag">
    <vt:lpwstr>10, 3, 0, 1</vt:lpwstr>
  </property>
</Properties>
</file>